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7" r:id="rId4"/>
    <p:sldId id="259" r:id="rId5"/>
    <p:sldId id="260" r:id="rId6"/>
    <p:sldId id="261" r:id="rId7"/>
    <p:sldId id="265" r:id="rId8"/>
    <p:sldId id="266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FF549-27DA-4F10-A43F-3E3CAF6A1AB3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6F317-6307-4D58-B659-1C283E452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06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6F317-6307-4D58-B659-1C283E4522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59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6F317-6307-4D58-B659-1C283E4522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70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6F317-6307-4D58-B659-1C283E4522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87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6F317-6307-4D58-B659-1C283E4522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40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6F317-6307-4D58-B659-1C283E4522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91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6F317-6307-4D58-B659-1C283E4522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47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6F317-6307-4D58-B659-1C283E4522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65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E04E-CD3B-456C-8F6C-3A8964E640E6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7A61-27D8-4A99-9CA6-EB98D201A37A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1938-BD9F-49E2-8048-F7C2FDB5813E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BA22-3E6B-4286-9E81-3FAEE01EF80B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242A-A5C5-45FA-A602-911FDB5F7D51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9E4F-7918-4E3F-B6FA-41CC3F2E3381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7D13-E789-4E4F-ACB2-BF449858A3D2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ACDE-5B7E-409E-88DD-F4E0F2ED88B7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AC9D-C4C8-46C3-8C6D-4A3CD8C44386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9026-7EBB-401D-92C5-BAABB54CCB81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9E58-5502-4D96-B2D5-913224F6AEA4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BB47-484A-440B-914C-D56EC07CC82A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10D4-5D0A-405F-942E-EA20E55AD969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7FF5-797E-4E22-877F-1DCA66CE96B5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B85F-6F28-43BD-A4F5-2EDA3F585951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8041-2549-45C6-8DCE-99DBBFA3C959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1483-2ACE-4C51-8906-80285B85AC13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923DD26-88CF-4B65-8838-F00FEC34A7F0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tudents.sae.org/cds/aerodesign/west/sponsors/" TargetMode="External"/><Relationship Id="rId2" Type="http://schemas.openxmlformats.org/officeDocument/2006/relationships/hyperlink" Target="http://www.cedarville.edu/Offices/Public-Relations/CampusNews/2011/Aero-Design-Competition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.wpi.edu/Pubs/E-project/Available/E-project-042413-141253/unrestricted/Final_MQP_Report_-_Micro_Aircraft_Flying_Wing.pdf" TargetMode="External"/><Relationship Id="rId5" Type="http://schemas.openxmlformats.org/officeDocument/2006/relationships/hyperlink" Target="http://www.nitroplanes.com/02a-704-extra300-epp-3d-arf.html" TargetMode="External"/><Relationship Id="rId4" Type="http://schemas.openxmlformats.org/officeDocument/2006/relationships/hyperlink" Target="https://www.facebook.com/WarsawUniversityofTechnology/posts/162299134793623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1" y="685800"/>
            <a:ext cx="8369637" cy="10914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Sae – aero micro capstone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399" y="2418477"/>
            <a:ext cx="63492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Yacoub Almounes –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Budget Liaison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Cowan –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Website Developer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Josh Gomez – Project Manager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Qasem –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Secretary/Document Manager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Michael Medulla – Client Contact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main-logo.png (566×35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55" y="2418477"/>
            <a:ext cx="5323376" cy="329184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chemeClr val="bg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3395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091" y="327455"/>
            <a:ext cx="9181005" cy="90891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Description &amp; Background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September 27, 2016  |  SAE Aero Micro Class  |  Team 18 | Mohammad – page #2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72200"/>
            <a:ext cx="1142245" cy="669925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998" y="1236372"/>
            <a:ext cx="6096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holds annual Collegiate Aero Design competition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Universities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around the world showcase aircraft designs of various sizes to convey use of resources and efficient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required to design a radio controlled aircraft  which carries the highest payload fraction possible, while maintaining lowest empty weight possible.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Judges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 each design based on written report, oral presentation, flight results.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http://www.cedarville.edu/~/media/Images/PhotoGallery/Campus-News-Aero-Design-2011/Aero_Design_2011_galle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085" y="2132772"/>
            <a:ext cx="4334740" cy="327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37710" y="5535557"/>
            <a:ext cx="4783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1:  Cedarville SAE Aero Design Team[1]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7146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091" y="327455"/>
            <a:ext cx="9181005" cy="908917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Sponsors [2]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September 27, 2016  |  SAE Aero Micro Class  |  Team 18 | John – page #3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72200"/>
            <a:ext cx="1142245" cy="669925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10" name="Picture 9" descr="http://orig14.deviantart.net/efb4/f/2009/278/5/5/lockheed_martin_by_bagera30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961" y="1272106"/>
            <a:ext cx="3091057" cy="11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upload.wikimedia.org/wikipedia/en/thumb/d/d2/SolidWorks_Logo.svg/800px-SolidWorks_Logo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17" y="2813137"/>
            <a:ext cx="3573943" cy="73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s://i.ytimg.com/vi/K3ANsgXN1fY/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11" y="3970897"/>
            <a:ext cx="3111607" cy="175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www.sahcc.org/wp-content/uploads/Boeing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89" y="3970896"/>
            <a:ext cx="5345279" cy="175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20861" y="127310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Sponsors listed supply equipment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judging and scoring the designs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companies recognize the most successful designs for potential future opportunities within their company. </a:t>
            </a:r>
          </a:p>
        </p:txBody>
      </p:sp>
    </p:spTree>
    <p:extLst>
      <p:ext uri="{BB962C8B-B14F-4D97-AF65-F5344CB8AC3E}">
        <p14:creationId xmlns:p14="http://schemas.microsoft.com/office/powerpoint/2010/main" val="11190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091" y="327455"/>
            <a:ext cx="7687055" cy="90891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Benchmarking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September 27, 2016  |  SAE Aero Micro Class  |  Team 18 | Michael – page #4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72200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z="2800" smtClean="0">
                <a:solidFill>
                  <a:schemeClr val="tx1"/>
                </a:solidFill>
              </a:rPr>
              <a:pPr/>
              <a:t>4</a:t>
            </a:fld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684212" y="140379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winner 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Warsaw University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Composite of Carbon fiber, wood, and Ultracote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designs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Flying wing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Foamie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foam construction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 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Foamie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Content Placeholder 3" descr="Macintosh HD:Users:michaelmedulla:Desktop:Screen Shot 2016-09-20 at 12.27.05 PM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7559" y="366942"/>
            <a:ext cx="3913393" cy="321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Image result for 3d aerobatic rc plan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428" y="3579466"/>
            <a:ext cx="3547168" cy="202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6405" y="4089473"/>
            <a:ext cx="3695700" cy="13620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06406" y="3602596"/>
            <a:ext cx="3804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2: Warsaw Aero Design [3]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456112" y="5717028"/>
            <a:ext cx="3547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3: “</a:t>
            </a:r>
            <a:r>
              <a:rPr lang="en-US" sz="1600" dirty="0" err="1" smtClean="0"/>
              <a:t>Foamie</a:t>
            </a:r>
            <a:r>
              <a:rPr lang="en-US" sz="1600" dirty="0" smtClean="0"/>
              <a:t>” Design [4] 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8311975" y="5608003"/>
            <a:ext cx="3193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4: Flying Wing Design[5]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4534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091" y="327455"/>
            <a:ext cx="7687055" cy="90891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requirements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091" y="1403797"/>
            <a:ext cx="8139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September 27, 2016  |  SAE Aero Micro Class  |  Team 18 |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Yaqoub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– page #5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72200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z="2800" smtClean="0">
                <a:solidFill>
                  <a:schemeClr val="tx1"/>
                </a:solidFill>
              </a:rPr>
              <a:pPr/>
              <a:t>5</a:t>
            </a:fld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028268"/>
              </p:ext>
            </p:extLst>
          </p:nvPr>
        </p:nvGraphicFramePr>
        <p:xfrm>
          <a:off x="697092" y="1107583"/>
          <a:ext cx="7687054" cy="4951758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6476707"/>
                <a:gridCol w="1210347"/>
              </a:tblGrid>
              <a:tr h="206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Customer Requirements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Weighting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Aircraft Identification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Empty CG Design Requirement and Empty CG Markings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Aircraft Conformance to 2D Drawing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Aircraft uses a 2.4 GHz radio control system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No metal prop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No lead used in any portion of the aircraft or payload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Payload does not contribute to the structural integrity of </a:t>
                      </a:r>
                      <a:r>
                        <a:rPr lang="en-US" sz="1400" u="none" strike="noStrike" dirty="0" smtClean="0">
                          <a:effectLst/>
                        </a:rPr>
                        <a:t>the </a:t>
                      </a:r>
                      <a:r>
                        <a:rPr lang="en-US" sz="1400" u="none" strike="noStrike" dirty="0">
                          <a:effectLst/>
                        </a:rPr>
                        <a:t>airframe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Ballast not installed in closed payload bay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Ballast stations must be indicated on 2D drawing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 smtClean="0">
                          <a:effectLst/>
                        </a:rPr>
                        <a:t>B</a:t>
                      </a:r>
                      <a:r>
                        <a:rPr lang="en-US" sz="1400" u="none" strike="noStrike" dirty="0" smtClean="0">
                          <a:effectLst/>
                        </a:rPr>
                        <a:t>allast </a:t>
                      </a:r>
                      <a:r>
                        <a:rPr lang="en-US" sz="1400" u="none" strike="noStrike" dirty="0">
                          <a:effectLst/>
                        </a:rPr>
                        <a:t>must be properly secured to avoid shifting or falling off the aircraft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Aircraft is powered only by the Engines/Motors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All servos properly sized for aircraft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All linkages secure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Aircraft Container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Payload </a:t>
                      </a:r>
                      <a:r>
                        <a:rPr lang="en-US" sz="1400" u="none" strike="noStrike" dirty="0">
                          <a:effectLst/>
                        </a:rPr>
                        <a:t>dimensions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Payload </a:t>
                      </a:r>
                      <a:r>
                        <a:rPr lang="en-US" sz="1400" u="none" strike="noStrike" dirty="0">
                          <a:effectLst/>
                        </a:rPr>
                        <a:t>removable side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Payload </a:t>
                      </a:r>
                      <a:r>
                        <a:rPr lang="en-US" sz="1400" u="none" strike="noStrike" dirty="0">
                          <a:effectLst/>
                        </a:rPr>
                        <a:t>prevent </a:t>
                      </a:r>
                      <a:r>
                        <a:rPr lang="en-US" sz="1400" u="none" strike="noStrike" dirty="0" smtClean="0">
                          <a:effectLst/>
                        </a:rPr>
                        <a:t>weight </a:t>
                      </a:r>
                      <a:r>
                        <a:rPr lang="en-US" sz="1400" u="none" strike="noStrike" dirty="0">
                          <a:effectLst/>
                        </a:rPr>
                        <a:t>shifting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Payload </a:t>
                      </a:r>
                      <a:r>
                        <a:rPr lang="en-US" sz="1400" u="none" strike="noStrike" dirty="0">
                          <a:effectLst/>
                        </a:rPr>
                        <a:t>must be removable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Battery </a:t>
                      </a:r>
                      <a:r>
                        <a:rPr lang="en-US" sz="1400" u="none" strike="noStrike" dirty="0">
                          <a:effectLst/>
                        </a:rPr>
                        <a:t>( 3 cell 2200 </a:t>
                      </a:r>
                      <a:r>
                        <a:rPr lang="en-US" sz="1400" u="none" strike="noStrike" dirty="0" err="1">
                          <a:effectLst/>
                        </a:rPr>
                        <a:t>mAh</a:t>
                      </a:r>
                      <a:r>
                        <a:rPr lang="en-US" sz="1400" u="none" strike="noStrike" dirty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Safety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609428" y="1107583"/>
            <a:ext cx="3066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Weightings are numbered 1 (least important) through 5 (most important)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53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091" y="327455"/>
            <a:ext cx="7687055" cy="90891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53" y="1236372"/>
            <a:ext cx="11559192" cy="403108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September 27, 2016  |  SAE Aero Micro Class  |  Team 18 | Josh – page #6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49755" y="6172200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z="2800" smtClean="0">
                <a:solidFill>
                  <a:schemeClr val="tx1"/>
                </a:solidFill>
              </a:rPr>
              <a:pPr/>
              <a:t>6</a:t>
            </a:fld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1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091" y="327455"/>
            <a:ext cx="7687055" cy="908917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mportant dates and budget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692385"/>
              </p:ext>
            </p:extLst>
          </p:nvPr>
        </p:nvGraphicFramePr>
        <p:xfrm>
          <a:off x="697089" y="1502673"/>
          <a:ext cx="9206766" cy="2463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3383"/>
                <a:gridCol w="4603383"/>
              </a:tblGrid>
              <a:tr h="13394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</a:tr>
              <a:tr h="383728">
                <a:tc>
                  <a:txBody>
                    <a:bodyPr/>
                    <a:lstStyle/>
                    <a:p>
                      <a:r>
                        <a:rPr lang="en-US" dirty="0" smtClean="0"/>
                        <a:t>Registration Open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October</a:t>
                      </a:r>
                      <a:r>
                        <a:rPr lang="en-US" baseline="0" dirty="0" smtClean="0"/>
                        <a:t> 3, 2016</a:t>
                      </a:r>
                      <a:endParaRPr lang="en-US" dirty="0"/>
                    </a:p>
                  </a:txBody>
                  <a:tcPr/>
                </a:tc>
              </a:tr>
              <a:tr h="383728">
                <a:tc>
                  <a:txBody>
                    <a:bodyPr/>
                    <a:lstStyle/>
                    <a:p>
                      <a:r>
                        <a:rPr lang="en-US" dirty="0" smtClean="0"/>
                        <a:t>Registration Closed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November 14, 2016</a:t>
                      </a:r>
                      <a:endParaRPr lang="en-US" dirty="0"/>
                    </a:p>
                  </a:txBody>
                  <a:tcPr/>
                </a:tc>
              </a:tr>
              <a:tr h="946180">
                <a:tc>
                  <a:txBody>
                    <a:bodyPr/>
                    <a:lstStyle/>
                    <a:p>
                      <a:r>
                        <a:rPr lang="en-US" dirty="0" smtClean="0"/>
                        <a:t>Design Reports</a:t>
                      </a:r>
                    </a:p>
                    <a:p>
                      <a:r>
                        <a:rPr lang="en-US" dirty="0" smtClean="0"/>
                        <a:t>2D</a:t>
                      </a:r>
                      <a:r>
                        <a:rPr lang="en-US" baseline="0" dirty="0" smtClean="0"/>
                        <a:t> Drawings</a:t>
                      </a:r>
                    </a:p>
                    <a:p>
                      <a:r>
                        <a:rPr lang="en-US" baseline="0" dirty="0" smtClean="0"/>
                        <a:t>Tech Data Sheet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January</a:t>
                      </a:r>
                      <a:r>
                        <a:rPr lang="en-US" baseline="0" dirty="0" smtClean="0"/>
                        <a:t> 26, 2017</a:t>
                      </a:r>
                    </a:p>
                  </a:txBody>
                  <a:tcPr/>
                </a:tc>
              </a:tr>
              <a:tr h="383728">
                <a:tc>
                  <a:txBody>
                    <a:bodyPr/>
                    <a:lstStyle/>
                    <a:p>
                      <a:r>
                        <a:rPr lang="en-US" dirty="0" smtClean="0"/>
                        <a:t>Competition</a:t>
                      </a:r>
                      <a:r>
                        <a:rPr lang="en-US" baseline="0" dirty="0" smtClean="0"/>
                        <a:t> 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March 10-12, 2017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867897"/>
              </p:ext>
            </p:extLst>
          </p:nvPr>
        </p:nvGraphicFramePr>
        <p:xfrm>
          <a:off x="697089" y="4388765"/>
          <a:ext cx="9206766" cy="1675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3383"/>
                <a:gridCol w="4603383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Anticipated</a:t>
                      </a:r>
                      <a:r>
                        <a:rPr lang="en-US" baseline="0" dirty="0" smtClean="0"/>
                        <a:t> Expenses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6493">
                <a:tc>
                  <a:txBody>
                    <a:bodyPr/>
                    <a:lstStyle/>
                    <a:p>
                      <a:r>
                        <a:rPr lang="en-US" dirty="0" smtClean="0"/>
                        <a:t>Registration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$1,000</a:t>
                      </a:r>
                    </a:p>
                  </a:txBody>
                  <a:tcPr/>
                </a:tc>
              </a:tr>
              <a:tr h="436493"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$400</a:t>
                      </a:r>
                    </a:p>
                  </a:txBody>
                  <a:tcPr/>
                </a:tc>
              </a:tr>
              <a:tr h="436493">
                <a:tc>
                  <a:txBody>
                    <a:bodyPr/>
                    <a:lstStyle/>
                    <a:p>
                      <a:r>
                        <a:rPr lang="en-US" dirty="0" smtClean="0"/>
                        <a:t>Travel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7089" y="1133341"/>
            <a:ext cx="659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Important Dates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2828" y="3992615"/>
            <a:ext cx="460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Budget (Total Received: $1,500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September 27, 2016  |  SAE Aero Micro Class  |  Team 18 | Josh – page #7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049755" y="6172200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z="2800" smtClean="0">
                <a:solidFill>
                  <a:schemeClr val="tx1"/>
                </a:solidFill>
              </a:rPr>
              <a:pPr/>
              <a:t>7</a:t>
            </a:fld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28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091" y="327456"/>
            <a:ext cx="9618886" cy="87028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Awards for sae aero micro class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090" y="1403797"/>
            <a:ext cx="88830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SAE international Overall Micro Class Award  ($1,000, $750, $500)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Elliot &amp; Dorothy Green Overall Regular Class Award  ($1,000, $750, $500)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 Class Written Design Report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 Class Oral Presentation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Highest Payload Fraction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Highest Payload Lifted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September 27, 2016  |  SAE Aero Micro Class  |  Team 18 | Josh – page #8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72200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z="2800" smtClean="0">
                <a:solidFill>
                  <a:schemeClr val="tx1"/>
                </a:solidFill>
              </a:rPr>
              <a:pPr/>
              <a:t>8</a:t>
            </a:fld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091" y="327455"/>
            <a:ext cx="7687055" cy="908917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212" y="1236372"/>
            <a:ext cx="81394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[1] “Aero Design Team Soars to Success at Competition” </a:t>
            </a:r>
            <a:r>
              <a:rPr lang="en-US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Cedarville </a:t>
            </a:r>
            <a:r>
              <a:rPr lang="en-US" i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University,c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2011 [Online] Available: </a:t>
            </a:r>
            <a:r>
              <a:rPr lang="en-US" dirty="0">
                <a:latin typeface="Calibri" panose="020F0502020204030204" pitchFamily="34" charset="0"/>
                <a:hlinkClick r:id="rId2"/>
              </a:rPr>
              <a:t>http://</a:t>
            </a:r>
            <a:r>
              <a:rPr lang="en-US" dirty="0" smtClean="0">
                <a:latin typeface="Calibri" panose="020F0502020204030204" pitchFamily="34" charset="0"/>
                <a:hlinkClick r:id="rId2"/>
              </a:rPr>
              <a:t>www.cedarville.edu/Offices/Public-Relations/CampusNews/2011/Aero-Design-Competition.aspx</a:t>
            </a:r>
            <a:endParaRPr lang="en-US" dirty="0" smtClean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[2] “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Sponsors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SAE Aero Design West, 2016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[Online] Available: </a:t>
            </a:r>
            <a:r>
              <a:rPr lang="en-US" dirty="0">
                <a:latin typeface="Calibri" panose="020F0502020204030204" pitchFamily="34" charset="0"/>
                <a:hlinkClick r:id="rId3"/>
              </a:rPr>
              <a:t>http://students.sae.org/cds/aerodesign/west/sponsors/</a:t>
            </a:r>
            <a:r>
              <a:rPr lang="en-US" dirty="0">
                <a:latin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[3] “Warsaw University of Technology” Facebook, 2015 [Online] Available: </a:t>
            </a:r>
            <a:r>
              <a:rPr lang="en-US" dirty="0">
                <a:latin typeface="Calibri" panose="020F0502020204030204" pitchFamily="34" charset="0"/>
                <a:hlinkClick r:id="rId4"/>
              </a:rPr>
              <a:t>https://</a:t>
            </a:r>
            <a:r>
              <a:rPr lang="en-US" dirty="0" smtClean="0">
                <a:latin typeface="Calibri" panose="020F0502020204030204" pitchFamily="34" charset="0"/>
                <a:hlinkClick r:id="rId4"/>
              </a:rPr>
              <a:t>www.facebook.com/WarsawUniversityofTechnology/posts/1622991347936233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[4] </a:t>
            </a:r>
            <a:r>
              <a:rPr lang="en-US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NITROPLANES 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[Online] 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Available: 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www.nitroplanes.com/02a-704-extra300-epp-3d-arf.html</a:t>
            </a: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[5] K. Catherine et al, “Micro Aircraft Competition Design” </a:t>
            </a:r>
            <a:r>
              <a:rPr lang="en-US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Worcester Polytechnic Institute, 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2013 [Online] </a:t>
            </a:r>
            <a:r>
              <a:rPr lang="en-US" dirty="0">
                <a:latin typeface="Calibri" panose="020F0502020204030204" pitchFamily="34" charset="0"/>
                <a:hlinkClick r:id="rId6"/>
              </a:rPr>
              <a:t>https://web.wpi.edu/Pubs/E-project/Available/E-project-042413-141253/unrestricted/Final_MQP_Report_-_Micro_Aircraft_Flying_Wing.pdf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September 27, 2016  |  SAE Aero Micro Class  |  Team 18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0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2649</TotalTime>
  <Words>720</Words>
  <Application>Microsoft Office PowerPoint</Application>
  <PresentationFormat>Widescreen</PresentationFormat>
  <Paragraphs>150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 3</vt:lpstr>
      <vt:lpstr>Slice</vt:lpstr>
      <vt:lpstr>Sae – aero micro capstone</vt:lpstr>
      <vt:lpstr>Project Description &amp; Background</vt:lpstr>
      <vt:lpstr>Sponsors [2]</vt:lpstr>
      <vt:lpstr>Benchmarking</vt:lpstr>
      <vt:lpstr>Customer requirements</vt:lpstr>
      <vt:lpstr>Schedule</vt:lpstr>
      <vt:lpstr>Important dates and budget</vt:lpstr>
      <vt:lpstr>Awards for sae aero micro class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Description</dc:title>
  <dc:creator>Microsoft account</dc:creator>
  <cp:lastModifiedBy>Hilton Worldwide</cp:lastModifiedBy>
  <cp:revision>28</cp:revision>
  <dcterms:created xsi:type="dcterms:W3CDTF">2016-09-23T07:24:45Z</dcterms:created>
  <dcterms:modified xsi:type="dcterms:W3CDTF">2016-09-27T00:42:57Z</dcterms:modified>
</cp:coreProperties>
</file>